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7" r:id="rId9"/>
    <p:sldId id="288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72" r:id="rId28"/>
    <p:sldId id="273" r:id="rId29"/>
    <p:sldId id="274" r:id="rId30"/>
    <p:sldId id="275" r:id="rId31"/>
    <p:sldId id="287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53D2-0C3F-452D-9B8D-B1C8D1AB94C7}" type="datetimeFigureOut">
              <a:rPr lang="it-IT" smtClean="0"/>
              <a:t>18/10/2013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5C64A-27BC-420E-A7C2-5777E16DC98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914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5C64A-27BC-420E-A7C2-5777E16DC982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737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E04-7EF1-490F-BE23-F17EA450D848}" type="datetimeFigureOut">
              <a:rPr lang="it-IT" smtClean="0"/>
              <a:t>18/10/2013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1F8F-1277-4430-A26B-197A48F503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939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E04-7EF1-490F-BE23-F17EA450D848}" type="datetimeFigureOut">
              <a:rPr lang="it-IT" smtClean="0"/>
              <a:t>18/10/2013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1F8F-1277-4430-A26B-197A48F503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253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E04-7EF1-490F-BE23-F17EA450D848}" type="datetimeFigureOut">
              <a:rPr lang="it-IT" smtClean="0"/>
              <a:t>18/10/2013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1F8F-1277-4430-A26B-197A48F503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852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E04-7EF1-490F-BE23-F17EA450D848}" type="datetimeFigureOut">
              <a:rPr lang="it-IT" smtClean="0"/>
              <a:t>18/10/2013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1F8F-1277-4430-A26B-197A48F503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036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E04-7EF1-490F-BE23-F17EA450D848}" type="datetimeFigureOut">
              <a:rPr lang="it-IT" smtClean="0"/>
              <a:t>18/10/2013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1F8F-1277-4430-A26B-197A48F503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083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E04-7EF1-490F-BE23-F17EA450D848}" type="datetimeFigureOut">
              <a:rPr lang="it-IT" smtClean="0"/>
              <a:t>18/10/2013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1F8F-1277-4430-A26B-197A48F503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395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E04-7EF1-490F-BE23-F17EA450D848}" type="datetimeFigureOut">
              <a:rPr lang="it-IT" smtClean="0"/>
              <a:t>18/10/2013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1F8F-1277-4430-A26B-197A48F503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88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E04-7EF1-490F-BE23-F17EA450D848}" type="datetimeFigureOut">
              <a:rPr lang="it-IT" smtClean="0"/>
              <a:t>18/10/2013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1F8F-1277-4430-A26B-197A48F503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862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E04-7EF1-490F-BE23-F17EA450D848}" type="datetimeFigureOut">
              <a:rPr lang="it-IT" smtClean="0"/>
              <a:t>18/10/2013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1F8F-1277-4430-A26B-197A48F503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867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E04-7EF1-490F-BE23-F17EA450D848}" type="datetimeFigureOut">
              <a:rPr lang="it-IT" smtClean="0"/>
              <a:t>18/10/2013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1F8F-1277-4430-A26B-197A48F503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270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2E04-7EF1-490F-BE23-F17EA450D848}" type="datetimeFigureOut">
              <a:rPr lang="it-IT" smtClean="0"/>
              <a:t>18/10/2013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1F8F-1277-4430-A26B-197A48F503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84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2E04-7EF1-490F-BE23-F17EA450D848}" type="datetimeFigureOut">
              <a:rPr lang="it-IT" smtClean="0"/>
              <a:t>18/10/2013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31F8F-1277-4430-A26B-197A48F503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173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://www.tonioloricerca.i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smtClean="0"/>
              <a:t>R&amp;S Novae </a:t>
            </a:r>
            <a:br>
              <a:rPr lang="it-IT" dirty="0" smtClean="0"/>
            </a:br>
            <a:r>
              <a:rPr lang="it-IT" sz="2000" dirty="0" smtClean="0">
                <a:solidFill>
                  <a:srgbClr val="FF0000"/>
                </a:solidFill>
              </a:rPr>
              <a:t>Comunicazione Gianni Saonara - PSL 26/10/2013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59" y="1597791"/>
            <a:ext cx="7108441" cy="48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932040" y="645333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32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Focus 1 : costruzioni in Veneto e addetti 2008/2013 ( ANCE maggio 2013)</a:t>
            </a:r>
            <a:endParaRPr lang="it-IT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228992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71950"/>
            <a:ext cx="37719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rnice 3"/>
          <p:cNvSpPr/>
          <p:nvPr/>
        </p:nvSpPr>
        <p:spPr>
          <a:xfrm>
            <a:off x="4788024" y="1844824"/>
            <a:ext cx="1872208" cy="2327126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Focus 2 : occupazione e tipologia contratti di lavoro ( ISTAT 2013).</a:t>
            </a:r>
            <a:endParaRPr lang="it-IT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6050"/>
            <a:ext cx="7341098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3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Focus 3 : segnali dal pianeta giovani ( ISTAT 2013 e Corriere scuola ottobre 2013)</a:t>
            </a:r>
            <a:endParaRPr lang="it-IT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6" y="2420888"/>
            <a:ext cx="54483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47" y="2209055"/>
            <a:ext cx="3362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18" y="4077072"/>
            <a:ext cx="2324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8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Focus 4 : commercio e ristorazione Italia 2013.</a:t>
            </a:r>
            <a:endParaRPr lang="it-IT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35" y="1628800"/>
            <a:ext cx="6526606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6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Focus 5 : consumi Italia 1990/2007/2012.</a:t>
            </a:r>
            <a:endParaRPr lang="it-IT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6937"/>
            <a:ext cx="4632255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1" y="3068960"/>
            <a:ext cx="409215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9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Focus 6: mobilità 2013 ( AISCAT luglio 2013)</a:t>
            </a:r>
            <a:endParaRPr lang="it-IT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59810"/>
            <a:ext cx="6805440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3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Indicatori in Veneto: industria manifatturiera 2007/2012 ( Banca d’Italia 2013)</a:t>
            </a:r>
            <a:endParaRPr lang="it-IT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9900"/>
            <a:ext cx="73342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2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Indicatori in Veneto: lavoro 2008/2013                  ( Veneto Lavoro 2013)</a:t>
            </a:r>
            <a:endParaRPr lang="it-IT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56" y="1628800"/>
            <a:ext cx="70961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Tendenze rilevate da CamCom Padova 1° semestre 2013 (a)</a:t>
            </a:r>
            <a:endParaRPr lang="it-IT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10721"/>
            <a:ext cx="7303594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5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Tra gli avvisi rilevabili nel sito di CamCom Padova         </a:t>
            </a:r>
            <a:endParaRPr lang="it-IT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5247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7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Segnali economia : previsioni OECD 2013/2020    ( settembre 2013)</a:t>
            </a:r>
            <a:endParaRPr lang="it-IT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74970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0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 </a:t>
            </a:r>
            <a:r>
              <a:rPr lang="it-IT" sz="3200" dirty="0"/>
              <a:t>Camera Commercio </a:t>
            </a:r>
            <a:r>
              <a:rPr lang="it-IT" sz="3200" dirty="0" smtClean="0"/>
              <a:t>Vicenza - Tasso di disoccupazione 2004/2012</a:t>
            </a:r>
            <a:endParaRPr lang="it-IT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2771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2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Vicenza e Italia a confronto                                      ( Camera di Commercio 2013)</a:t>
            </a:r>
            <a:endParaRPr lang="it-IT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943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1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Rilevazione imprese provincia di Venezia              ( CamCom settembre 2013)</a:t>
            </a:r>
            <a:endParaRPr lang="it-IT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1" y="5085184"/>
            <a:ext cx="7105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71" y="1629184"/>
            <a:ext cx="4674470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8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Rilevazione qualità nella città metropolitana di Venezia ( CamCom Venezia luglio 2013)</a:t>
            </a:r>
            <a:endParaRPr lang="it-IT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47" y="3595712"/>
            <a:ext cx="65532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1" y="1556792"/>
            <a:ext cx="4519947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Rilevazione imprese ( CamCom Treviso 9.2013)</a:t>
            </a:r>
            <a:endParaRPr lang="it-IT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24709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9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Osservatorio economia civile CamCom Treviso</a:t>
            </a:r>
            <a:endParaRPr lang="it-IT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9" y="1556792"/>
            <a:ext cx="8886096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0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Rilevazione giornata dell’economia Belluno           ( 14 giugno 2013)</a:t>
            </a:r>
            <a:endParaRPr lang="it-IT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62" y="1556792"/>
            <a:ext cx="65341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Indicatori Veneto: qualità della vita 2013                             ( Regione Rapporto Statistico 2013)</a:t>
            </a:r>
            <a:endParaRPr 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664814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sz="3200" dirty="0" smtClean="0"/>
              <a:t>Indicatori Veneto : benessere nelle regioni italiane             ( Oltre il PIL : UnionCamere Venezia - luglio 2013)</a:t>
            </a:r>
            <a:endParaRPr lang="it-IT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5639"/>
            <a:ext cx="6646125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Indicatori Veneto: la ricerca di Symbola sulle tecnologie green( gennaio 2013)</a:t>
            </a:r>
            <a:endParaRPr lang="it-IT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69546"/>
            <a:ext cx="4936660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Segnali lavoro: previsioni ILO 2015/ 2018              ( giugno 2013)</a:t>
            </a:r>
            <a:endParaRPr lang="it-IT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4475"/>
            <a:ext cx="6715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200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86" y="4026987"/>
            <a:ext cx="5057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8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Indicatori Veneto : le imprese e i servizi innovativi ( FNE - 16 ottobre 2013)</a:t>
            </a:r>
            <a:endParaRPr lang="it-IT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806592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8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Per continuare le letture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>
                <a:hlinkClick r:id="rId2"/>
              </a:rPr>
              <a:t>www.tonioloricerca.it</a:t>
            </a: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84" y="2564904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Dati Eurostat sulla disoccupazione giovanile in Europa ( ottobre 2013. Periodo 2000/ 2013)</a:t>
            </a:r>
            <a:endParaRPr 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660581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Obiettivi Europa 2020</a:t>
            </a:r>
            <a:endParaRPr lang="it-IT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22062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ESPON: distanza dagli obiettivi 2020                      ( giugno 2013)</a:t>
            </a:r>
            <a:endParaRPr lang="it-IT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84" y="1484784"/>
            <a:ext cx="4070671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3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Gli obiettivi europei tradotti per l’Italia 2020</a:t>
            </a:r>
            <a:endParaRPr lang="it-IT" sz="3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68865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44" y="4077072"/>
            <a:ext cx="6915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8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L’analisi di Banca d’Italia ( ottobre 2013)</a:t>
            </a:r>
            <a:endParaRPr lang="it-IT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9052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81779"/>
            <a:ext cx="39052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296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4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/>
              <a:t>Italia: previsioni SVIMEZ/IRPET 2014                      ( ottobre 2013)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462124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2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321</Words>
  <Application>Microsoft Office PowerPoint</Application>
  <PresentationFormat>Presentazione su schermo (4:3)</PresentationFormat>
  <Paragraphs>34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R&amp;S Novae  Comunicazione Gianni Saonara - PSL 26/10/2013</vt:lpstr>
      <vt:lpstr>Segnali economia : previsioni OECD 2013/2020    ( settembre 2013)</vt:lpstr>
      <vt:lpstr>Segnali lavoro: previsioni ILO 2015/ 2018              ( giugno 2013)</vt:lpstr>
      <vt:lpstr>Dati Eurostat sulla disoccupazione giovanile in Europa ( ottobre 2013. Periodo 2000/ 2013)</vt:lpstr>
      <vt:lpstr>Obiettivi Europa 2020</vt:lpstr>
      <vt:lpstr>ESPON: distanza dagli obiettivi 2020                      ( giugno 2013)</vt:lpstr>
      <vt:lpstr>Gli obiettivi europei tradotti per l’Italia 2020</vt:lpstr>
      <vt:lpstr>L’analisi di Banca d’Italia ( ottobre 2013)</vt:lpstr>
      <vt:lpstr>Italia: previsioni SVIMEZ/IRPET 2014                      ( ottobre 2013)</vt:lpstr>
      <vt:lpstr>Focus 1 : costruzioni in Veneto e addetti 2008/2013 ( ANCE maggio 2013)</vt:lpstr>
      <vt:lpstr>Focus 2 : occupazione e tipologia contratti di lavoro ( ISTAT 2013).</vt:lpstr>
      <vt:lpstr>Focus 3 : segnali dal pianeta giovani ( ISTAT 2013 e Corriere scuola ottobre 2013)</vt:lpstr>
      <vt:lpstr>Focus 4 : commercio e ristorazione Italia 2013.</vt:lpstr>
      <vt:lpstr>Focus 5 : consumi Italia 1990/2007/2012.</vt:lpstr>
      <vt:lpstr>Focus 6: mobilità 2013 ( AISCAT luglio 2013)</vt:lpstr>
      <vt:lpstr>Indicatori in Veneto: industria manifatturiera 2007/2012 ( Banca d’Italia 2013)</vt:lpstr>
      <vt:lpstr>Indicatori in Veneto: lavoro 2008/2013                  ( Veneto Lavoro 2013)</vt:lpstr>
      <vt:lpstr>Tendenze rilevate da CamCom Padova 1° semestre 2013 (a)</vt:lpstr>
      <vt:lpstr>Tra gli avvisi rilevabili nel sito di CamCom Padova         </vt:lpstr>
      <vt:lpstr> Camera Commercio Vicenza - Tasso di disoccupazione 2004/2012</vt:lpstr>
      <vt:lpstr>Vicenza e Italia a confronto                                      ( Camera di Commercio 2013)</vt:lpstr>
      <vt:lpstr>Rilevazione imprese provincia di Venezia              ( CamCom settembre 2013)</vt:lpstr>
      <vt:lpstr>Rilevazione qualità nella città metropolitana di Venezia ( CamCom Venezia luglio 2013)</vt:lpstr>
      <vt:lpstr>Rilevazione imprese ( CamCom Treviso 9.2013)</vt:lpstr>
      <vt:lpstr>Osservatorio economia civile CamCom Treviso</vt:lpstr>
      <vt:lpstr>Rilevazione giornata dell’economia Belluno           ( 14 giugno 2013)</vt:lpstr>
      <vt:lpstr>Indicatori Veneto: qualità della vita 2013                             ( Regione Rapporto Statistico 2013)</vt:lpstr>
      <vt:lpstr>Indicatori Veneto : benessere nelle regioni italiane             ( Oltre il PIL : UnionCamere Venezia - luglio 2013)</vt:lpstr>
      <vt:lpstr>Indicatori Veneto: la ricerca di Symbola sulle tecnologie green( gennaio 2013)</vt:lpstr>
      <vt:lpstr>Indicatori Veneto : le imprese e i servizi innovativi ( FNE - 16 ottobre 2013)</vt:lpstr>
      <vt:lpstr>Per continuare le letture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R&amp;S Novae</dc:title>
  <dc:creator>Giovanni Saonara</dc:creator>
  <cp:lastModifiedBy>Giovanni Saonara</cp:lastModifiedBy>
  <cp:revision>30</cp:revision>
  <dcterms:created xsi:type="dcterms:W3CDTF">2013-10-14T15:07:19Z</dcterms:created>
  <dcterms:modified xsi:type="dcterms:W3CDTF">2013-10-18T16:21:01Z</dcterms:modified>
</cp:coreProperties>
</file>